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256" r:id="rId2"/>
    <p:sldId id="259" r:id="rId3"/>
    <p:sldId id="260" r:id="rId4"/>
    <p:sldId id="261" r:id="rId5"/>
    <p:sldId id="263" r:id="rId6"/>
    <p:sldId id="264" r:id="rId7"/>
    <p:sldId id="262" r:id="rId8"/>
    <p:sldId id="265" r:id="rId9"/>
    <p:sldId id="257" r:id="rId1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3357" autoAdjust="0"/>
  </p:normalViewPr>
  <p:slideViewPr>
    <p:cSldViewPr>
      <p:cViewPr>
        <p:scale>
          <a:sx n="90" d="100"/>
          <a:sy n="90" d="100"/>
        </p:scale>
        <p:origin x="-90" y="80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0" d="100"/>
          <a:sy n="80" d="100"/>
        </p:scale>
        <p:origin x="-2124" y="-84"/>
      </p:cViewPr>
      <p:guideLst>
        <p:guide orient="horz" pos="3127"/>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10/1/2012</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10/1/2012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C3C5E82-912C-4E93-856B-68181CBD2544}" type="datetimeFigureOut">
              <a:rPr lang="en-US" smtClean="0"/>
              <a:pPr/>
              <a:t>10/1/2012</a:t>
            </a:fld>
            <a:endParaRPr lang="en-US"/>
          </a:p>
        </p:txBody>
      </p:sp>
      <p:sp>
        <p:nvSpPr>
          <p:cNvPr id="5" name="Footer Placeholder 4"/>
          <p:cNvSpPr>
            <a:spLocks noGrp="1"/>
          </p:cNvSpPr>
          <p:nvPr>
            <p:ph type="ftr" sz="quarter" idx="11"/>
          </p:nvPr>
        </p:nvSpPr>
        <p:spPr/>
        <p:txBody>
          <a:bodyPr/>
          <a:lstStyle/>
          <a:p>
            <a:r>
              <a:rPr lang="en-US" dirty="0" smtClean="0"/>
              <a:t>Contract Review Seminar</a:t>
            </a:r>
            <a:endParaRPr lang="en-US" dirty="0"/>
          </a:p>
        </p:txBody>
      </p:sp>
      <p:sp>
        <p:nvSpPr>
          <p:cNvPr id="6" name="Slide Number Placeholder 5"/>
          <p:cNvSpPr>
            <a:spLocks noGrp="1"/>
          </p:cNvSpPr>
          <p:nvPr>
            <p:ph type="sldNum" sz="quarter" idx="12"/>
          </p:nvPr>
        </p:nvSpPr>
        <p:spPr>
          <a:xfrm>
            <a:off x="8458200" y="5648960"/>
            <a:ext cx="685800" cy="396240"/>
          </a:xfrm>
          <a:prstGeom prst="bracketPair">
            <a:avLst>
              <a:gd name="adj" fmla="val 17949"/>
            </a:avLst>
          </a:prstGeom>
        </p:spPr>
        <p:txBody>
          <a:bodyPr/>
          <a:lstStyle/>
          <a:p>
            <a:fld id="{47C198E2-3EBB-4273-84A1-D23D84FB35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3C5E82-912C-4E93-856B-68181CBD2544}" type="datetimeFigureOut">
              <a:rPr lang="en-US" smtClean="0"/>
              <a:pPr/>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458200" y="5648960"/>
            <a:ext cx="685800" cy="396240"/>
          </a:xfrm>
          <a:prstGeom prst="bracketPair">
            <a:avLst>
              <a:gd name="adj" fmla="val 17949"/>
            </a:avLst>
          </a:prstGeom>
        </p:spPr>
        <p:txBody>
          <a:bodyPr/>
          <a:lstStyle/>
          <a:p>
            <a:fld id="{47C198E2-3EBB-4273-84A1-D23D84FB35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3C5E82-912C-4E93-856B-68181CBD2544}" type="datetimeFigureOut">
              <a:rPr lang="en-US" smtClean="0"/>
              <a:pPr/>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458200" y="5648960"/>
            <a:ext cx="685800" cy="396240"/>
          </a:xfrm>
          <a:prstGeom prst="bracketPair">
            <a:avLst>
              <a:gd name="adj" fmla="val 17949"/>
            </a:avLst>
          </a:prstGeom>
        </p:spPr>
        <p:txBody>
          <a:bodyPr/>
          <a:lstStyle/>
          <a:p>
            <a:fld id="{47C198E2-3EBB-4273-84A1-D23D84FB35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76200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2209800"/>
            <a:ext cx="76200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EF607B-A47E-422C-9BEF-122CCDB7C526}" type="datetime1">
              <a:rPr lang="en-US" smtClean="0"/>
              <a:pPr/>
              <a:t>10/1/2012</a:t>
            </a:fld>
            <a:endParaRPr lang="en-US"/>
          </a:p>
        </p:txBody>
      </p:sp>
      <p:sp>
        <p:nvSpPr>
          <p:cNvPr id="5" name="Footer Placeholder 4"/>
          <p:cNvSpPr>
            <a:spLocks noGrp="1"/>
          </p:cNvSpPr>
          <p:nvPr>
            <p:ph type="ftr" sz="quarter" idx="11"/>
          </p:nvPr>
        </p:nvSpPr>
        <p:spPr/>
        <p:txBody>
          <a:bodyPr/>
          <a:lstStyle/>
          <a:p>
            <a:r>
              <a:rPr lang="en-US" dirty="0" smtClean="0"/>
              <a:t>Contract Review Seminar</a:t>
            </a:r>
            <a:endParaRPr lang="en-US" dirty="0"/>
          </a:p>
        </p:txBody>
      </p:sp>
      <p:sp>
        <p:nvSpPr>
          <p:cNvPr id="6" name="Slide Number Placeholder 5"/>
          <p:cNvSpPr>
            <a:spLocks noGrp="1"/>
          </p:cNvSpPr>
          <p:nvPr>
            <p:ph type="sldNum" sz="quarter" idx="12"/>
          </p:nvPr>
        </p:nvSpPr>
        <p:spPr>
          <a:xfrm>
            <a:off x="8458200" y="5648960"/>
            <a:ext cx="685800" cy="396240"/>
          </a:xfrm>
          <a:prstGeom prst="bracketPair">
            <a:avLst>
              <a:gd name="adj" fmla="val 17949"/>
            </a:avLst>
          </a:prstGeom>
        </p:spPr>
        <p:txBody>
          <a:bodyPr/>
          <a:lstStyle>
            <a:lvl1pPr>
              <a:defRPr sz="1100"/>
            </a:lvl1p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3C5E82-912C-4E93-856B-68181CBD2544}" type="datetimeFigureOut">
              <a:rPr lang="en-US" smtClean="0"/>
              <a:pPr/>
              <a:t>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458200" y="5648960"/>
            <a:ext cx="685800" cy="396240"/>
          </a:xfrm>
          <a:prstGeom prst="bracketPair">
            <a:avLst>
              <a:gd name="adj" fmla="val 17949"/>
            </a:avLst>
          </a:prstGeom>
        </p:spPr>
        <p:txBody>
          <a:bodyPr/>
          <a:lstStyle/>
          <a:p>
            <a:fld id="{47C198E2-3EBB-4273-84A1-D23D84FB351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C3C5E82-912C-4E93-856B-68181CBD2544}" type="datetimeFigureOut">
              <a:rPr lang="en-US" smtClean="0"/>
              <a:pPr/>
              <a:t>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458200" y="5648960"/>
            <a:ext cx="685800" cy="396240"/>
          </a:xfrm>
          <a:prstGeom prst="bracketPair">
            <a:avLst>
              <a:gd name="adj" fmla="val 17949"/>
            </a:avLst>
          </a:prstGeom>
        </p:spPr>
        <p:txBody>
          <a:bodyPr/>
          <a:lstStyle/>
          <a:p>
            <a:fld id="{47C198E2-3EBB-4273-84A1-D23D84FB35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3C5E82-912C-4E93-856B-68181CBD2544}" type="datetimeFigureOut">
              <a:rPr lang="en-US" smtClean="0"/>
              <a:pPr/>
              <a:t>10/1/2012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458200" y="5648960"/>
            <a:ext cx="685800" cy="396240"/>
          </a:xfrm>
          <a:prstGeom prst="bracketPair">
            <a:avLst>
              <a:gd name="adj" fmla="val 17949"/>
            </a:avLst>
          </a:prstGeom>
        </p:spPr>
        <p:txBody>
          <a:bodyPr/>
          <a:lstStyle/>
          <a:p>
            <a:fld id="{47C198E2-3EBB-4273-84A1-D23D84FB351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3C5E82-912C-4E93-856B-68181CBD2544}" type="datetimeFigureOut">
              <a:rPr lang="en-US" smtClean="0"/>
              <a:pPr/>
              <a:t>10/1/2012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458200" y="5648960"/>
            <a:ext cx="685800" cy="396240"/>
          </a:xfrm>
          <a:prstGeom prst="bracketPair">
            <a:avLst>
              <a:gd name="adj" fmla="val 17949"/>
            </a:avLst>
          </a:prstGeom>
        </p:spPr>
        <p:txBody>
          <a:bodyPr/>
          <a:lstStyle/>
          <a:p>
            <a:fld id="{47C198E2-3EBB-4273-84A1-D23D84FB35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3C5E82-912C-4E93-856B-68181CBD2544}" type="datetimeFigureOut">
              <a:rPr lang="en-US" smtClean="0"/>
              <a:pPr/>
              <a:t>10/1/2012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458200" y="5648960"/>
            <a:ext cx="685800" cy="396240"/>
          </a:xfrm>
          <a:prstGeom prst="bracketPair">
            <a:avLst>
              <a:gd name="adj" fmla="val 17949"/>
            </a:avLst>
          </a:prstGeom>
        </p:spPr>
        <p:txBody>
          <a:bodyPr/>
          <a:lstStyle/>
          <a:p>
            <a:fld id="{47C198E2-3EBB-4273-84A1-D23D84FB35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3C5E82-912C-4E93-856B-68181CBD2544}" type="datetimeFigureOut">
              <a:rPr lang="en-US" smtClean="0"/>
              <a:pPr/>
              <a:t>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458200" y="5648960"/>
            <a:ext cx="685800" cy="396240"/>
          </a:xfrm>
          <a:prstGeom prst="bracketPair">
            <a:avLst>
              <a:gd name="adj" fmla="val 17949"/>
            </a:avLst>
          </a:prstGeom>
        </p:spPr>
        <p:txBody>
          <a:bodyPr/>
          <a:lstStyle/>
          <a:p>
            <a:fld id="{47C198E2-3EBB-4273-84A1-D23D84FB3518}"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C3C5E82-912C-4E93-856B-68181CBD2544}" type="datetimeFigureOut">
              <a:rPr lang="en-US" smtClean="0"/>
              <a:pPr/>
              <a:t>10/1/2012</a:t>
            </a:fld>
            <a:endParaRPr lang="en-US"/>
          </a:p>
        </p:txBody>
      </p:sp>
      <p:sp>
        <p:nvSpPr>
          <p:cNvPr id="9" name="Slide Number Placeholder 8"/>
          <p:cNvSpPr>
            <a:spLocks noGrp="1"/>
          </p:cNvSpPr>
          <p:nvPr>
            <p:ph type="sldNum" sz="quarter" idx="11"/>
          </p:nvPr>
        </p:nvSpPr>
        <p:spPr>
          <a:xfrm>
            <a:off x="8458200" y="5648960"/>
            <a:ext cx="685800" cy="396240"/>
          </a:xfrm>
          <a:prstGeom prst="bracketPair">
            <a:avLst>
              <a:gd name="adj" fmla="val 17949"/>
            </a:avLst>
          </a:prstGeom>
        </p:spPr>
        <p:txBody>
          <a:bodyPr/>
          <a:lstStyle/>
          <a:p>
            <a:fld id="{47C198E2-3EBB-4273-84A1-D23D84FB3518}"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13" cstate="print">
            <a:extLst>
              <a:ext uri="{28A0092B-C50C-407E-A947-70E740481C1C}">
                <a14:useLocalDpi xmlns="" xmlns:a14="http://schemas.microsoft.com/office/drawing/2010/main" val="0"/>
              </a:ext>
            </a:extLst>
          </a:blip>
          <a:srcRect r="17214"/>
          <a:stretch/>
        </p:blipFill>
        <p:spPr bwMode="auto">
          <a:xfrm>
            <a:off x="-17463" y="-40209"/>
            <a:ext cx="9161463" cy="13356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457200" y="1277587"/>
            <a:ext cx="7620000" cy="11430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590800"/>
            <a:ext cx="7620000" cy="4038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8458200" y="-40209"/>
            <a:ext cx="685800" cy="68982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10/1/2012</a:t>
            </a:fld>
            <a:endParaRPr lang="en-US" dirty="0"/>
          </a:p>
        </p:txBody>
      </p:sp>
      <p:sp>
        <p:nvSpPr>
          <p:cNvPr id="9" name="Rectangle 8"/>
          <p:cNvSpPr/>
          <p:nvPr userDrawn="1"/>
        </p:nvSpPr>
        <p:spPr>
          <a:xfrm>
            <a:off x="457200" y="-40209"/>
            <a:ext cx="990600" cy="141180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0" name="Picture 9"/>
          <p:cNvPicPr>
            <a:picLocks noChangeAspect="1"/>
          </p:cNvPicPr>
          <p:nvPr userDrawn="1"/>
        </p:nvPicPr>
        <p:blipFill>
          <a:blip r:embed="rId14" cstate="print">
            <a:extLst>
              <a:ext uri="{28A0092B-C50C-407E-A947-70E740481C1C}">
                <a14:useLocalDpi xmlns="" xmlns:a14="http://schemas.microsoft.com/office/drawing/2010/main" val="0"/>
              </a:ext>
            </a:extLst>
          </a:blip>
          <a:stretch>
            <a:fillRect/>
          </a:stretch>
        </p:blipFill>
        <p:spPr>
          <a:xfrm>
            <a:off x="520175" y="304800"/>
            <a:ext cx="851425" cy="990600"/>
          </a:xfrm>
          <a:prstGeom prst="rect">
            <a:avLst/>
          </a:prstGeom>
        </p:spPr>
      </p:pic>
      <p:pic>
        <p:nvPicPr>
          <p:cNvPr id="3074" name="Picture 2" descr="C:\Users\Corporate Comms\Downloads\logo.png"/>
          <p:cNvPicPr>
            <a:picLocks noChangeAspect="1" noChangeArrowheads="1"/>
          </p:cNvPicPr>
          <p:nvPr userDrawn="1"/>
        </p:nvPicPr>
        <p:blipFill>
          <a:blip r:embed="rId15" cstate="print">
            <a:extLst>
              <a:ext uri="{28A0092B-C50C-407E-A947-70E740481C1C}">
                <a14:useLocalDpi xmlns="" xmlns:a14="http://schemas.microsoft.com/office/drawing/2010/main" val="0"/>
              </a:ext>
            </a:extLst>
          </a:blip>
          <a:srcRect/>
          <a:stretch>
            <a:fillRect/>
          </a:stretch>
        </p:blipFill>
        <p:spPr bwMode="auto">
          <a:xfrm>
            <a:off x="1524000" y="66134"/>
            <a:ext cx="3111903" cy="543466"/>
          </a:xfrm>
          <a:prstGeom prst="rect">
            <a:avLst/>
          </a:prstGeom>
          <a:noFill/>
          <a:extLst>
            <a:ext uri="{909E8E84-426E-40DD-AFC4-6F175D3DCCD1}">
              <a14:hiddenFill xmlns=""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gif"/><Relationship Id="rId7"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png"/><Relationship Id="rId11" Type="http://schemas.openxmlformats.org/officeDocument/2006/relationships/image" Target="../media/image13.jpeg"/><Relationship Id="rId5" Type="http://schemas.openxmlformats.org/officeDocument/2006/relationships/image" Target="../media/image8.jpeg"/><Relationship Id="rId10" Type="http://schemas.openxmlformats.org/officeDocument/2006/relationships/image" Target="../media/image12.gif"/><Relationship Id="rId4" Type="http://schemas.openxmlformats.org/officeDocument/2006/relationships/image" Target="../media/image7.png"/><Relationship Id="rId9"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1"/>
            <a:ext cx="7543800" cy="2133600"/>
          </a:xfrm>
        </p:spPr>
        <p:txBody>
          <a:bodyPr/>
          <a:lstStyle/>
          <a:p>
            <a:pPr algn="ctr"/>
            <a:r>
              <a:rPr lang="en-US" sz="4800" dirty="0" smtClean="0"/>
              <a:t>Year </a:t>
            </a:r>
            <a:r>
              <a:rPr lang="en-US" sz="4800" dirty="0" smtClean="0"/>
              <a:t>2 </a:t>
            </a:r>
            <a:r>
              <a:rPr lang="en-US" sz="4800" dirty="0" smtClean="0"/>
              <a:t>Planning</a:t>
            </a:r>
            <a:br>
              <a:rPr lang="en-US" sz="4800" dirty="0" smtClean="0"/>
            </a:br>
            <a:r>
              <a:rPr lang="en-US" sz="3600" dirty="0" smtClean="0"/>
              <a:t>Boundaries and Principles</a:t>
            </a:r>
            <a:endParaRPr lang="en-US" sz="3600" dirty="0"/>
          </a:p>
        </p:txBody>
      </p:sp>
      <p:sp>
        <p:nvSpPr>
          <p:cNvPr id="3" name="Subtitle 2"/>
          <p:cNvSpPr>
            <a:spLocks noGrp="1"/>
          </p:cNvSpPr>
          <p:nvPr>
            <p:ph type="subTitle" idx="1"/>
          </p:nvPr>
        </p:nvSpPr>
        <p:spPr>
          <a:xfrm>
            <a:off x="685800" y="4572000"/>
            <a:ext cx="7391400" cy="1066800"/>
          </a:xfrm>
        </p:spPr>
        <p:txBody>
          <a:bodyPr>
            <a:noAutofit/>
          </a:bodyPr>
          <a:lstStyle/>
          <a:p>
            <a:pPr marL="514350" indent="-514350" algn="ctr"/>
            <a:r>
              <a:rPr lang="en-US" sz="2400" dirty="0" smtClean="0">
                <a:solidFill>
                  <a:schemeClr val="bg2">
                    <a:lumMod val="50000"/>
                  </a:schemeClr>
                </a:solidFill>
              </a:rPr>
              <a:t>I. Hoeschle-Zeledon</a:t>
            </a:r>
            <a:br>
              <a:rPr lang="en-US" sz="2400" dirty="0" smtClean="0">
                <a:solidFill>
                  <a:schemeClr val="bg2">
                    <a:lumMod val="50000"/>
                  </a:schemeClr>
                </a:solidFill>
              </a:rPr>
            </a:br>
            <a:r>
              <a:rPr lang="en-US" sz="2400" dirty="0" smtClean="0">
                <a:solidFill>
                  <a:schemeClr val="bg2">
                    <a:lumMod val="50000"/>
                  </a:schemeClr>
                </a:solidFill>
              </a:rPr>
              <a:t>Africa RISING East/Southern Africa Coordinator</a:t>
            </a:r>
            <a:endParaRPr lang="en-US" sz="2400" dirty="0">
              <a:solidFill>
                <a:schemeClr val="bg2">
                  <a:lumMod val="50000"/>
                </a:schemeClr>
              </a:solidFill>
            </a:endParaRPr>
          </a:p>
        </p:txBody>
      </p:sp>
      <p:sp>
        <p:nvSpPr>
          <p:cNvPr id="4" name="Subtitle 2"/>
          <p:cNvSpPr txBox="1">
            <a:spLocks/>
          </p:cNvSpPr>
          <p:nvPr/>
        </p:nvSpPr>
        <p:spPr>
          <a:xfrm>
            <a:off x="3048000" y="1143000"/>
            <a:ext cx="5318760" cy="1066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algn="r"/>
            <a:r>
              <a:rPr lang="en-US" sz="1400" dirty="0" smtClean="0">
                <a:solidFill>
                  <a:schemeClr val="tx1"/>
                </a:solidFill>
              </a:rPr>
              <a:t>Research Review &amp; Planning Meeting</a:t>
            </a:r>
            <a:br>
              <a:rPr lang="en-US" sz="1400" dirty="0" smtClean="0">
                <a:solidFill>
                  <a:schemeClr val="tx1"/>
                </a:solidFill>
              </a:rPr>
            </a:br>
            <a:r>
              <a:rPr lang="en-US" sz="1400" dirty="0" smtClean="0">
                <a:solidFill>
                  <a:schemeClr val="tx1"/>
                </a:solidFill>
              </a:rPr>
              <a:t>Africa RISING – East &amp; Southern Africa Project</a:t>
            </a:r>
            <a:br>
              <a:rPr lang="en-US" sz="1400" dirty="0" smtClean="0">
                <a:solidFill>
                  <a:schemeClr val="tx1"/>
                </a:solidFill>
              </a:rPr>
            </a:br>
            <a:r>
              <a:rPr lang="en-US" sz="1400" dirty="0" smtClean="0">
                <a:solidFill>
                  <a:schemeClr val="tx1"/>
                </a:solidFill>
              </a:rPr>
              <a:t>1-5 October 2012, </a:t>
            </a:r>
            <a:r>
              <a:rPr lang="en-US" sz="1400" dirty="0" err="1" smtClean="0">
                <a:solidFill>
                  <a:schemeClr val="tx1"/>
                </a:solidFill>
              </a:rPr>
              <a:t>Arusha</a:t>
            </a:r>
            <a:r>
              <a:rPr lang="en-US" sz="1400" dirty="0" smtClean="0">
                <a:solidFill>
                  <a:schemeClr val="tx1"/>
                </a:solidFill>
              </a:rPr>
              <a:t>, Tanzania</a:t>
            </a:r>
          </a:p>
        </p:txBody>
      </p:sp>
    </p:spTree>
    <p:extLst>
      <p:ext uri="{BB962C8B-B14F-4D97-AF65-F5344CB8AC3E}">
        <p14:creationId xmlns="" xmlns:p14="http://schemas.microsoft.com/office/powerpoint/2010/main" val="24390343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914400"/>
            <a:ext cx="8077200" cy="5428014"/>
          </a:xfrm>
        </p:spPr>
        <p:txBody>
          <a:bodyPr anchor="t"/>
          <a:lstStyle/>
          <a:p>
            <a:r>
              <a:rPr lang="en-GB" sz="3200" dirty="0" smtClean="0">
                <a:solidFill>
                  <a:srgbClr val="002060"/>
                </a:solidFill>
              </a:rPr>
              <a:t>			    </a:t>
            </a:r>
            <a:br>
              <a:rPr lang="en-GB" sz="3200" dirty="0" smtClean="0">
                <a:solidFill>
                  <a:srgbClr val="002060"/>
                </a:solidFill>
              </a:rPr>
            </a:br>
            <a:r>
              <a:rPr lang="en-GB" sz="3200" dirty="0" smtClean="0">
                <a:solidFill>
                  <a:srgbClr val="002060"/>
                </a:solidFill>
              </a:rPr>
              <a:t>Boundaries:</a:t>
            </a:r>
            <a:r>
              <a:rPr lang="en-GB" sz="2800" dirty="0" smtClean="0"/>
              <a:t/>
            </a:r>
            <a:br>
              <a:rPr lang="en-GB" sz="2800" dirty="0" smtClean="0"/>
            </a:br>
            <a:r>
              <a:rPr lang="en-GB" sz="2800" dirty="0" smtClean="0"/>
              <a:t/>
            </a:r>
            <a:br>
              <a:rPr lang="en-GB" sz="2800" dirty="0" smtClean="0"/>
            </a:br>
            <a:r>
              <a:rPr lang="en-GB" sz="2800" dirty="0" smtClean="0"/>
              <a:t> </a:t>
            </a:r>
            <a:r>
              <a:rPr lang="en-GB" sz="2800" dirty="0" smtClean="0"/>
              <a:t> • Selected sites in the three countries</a:t>
            </a:r>
            <a:br>
              <a:rPr lang="en-GB" sz="2800" dirty="0" smtClean="0"/>
            </a:br>
            <a:r>
              <a:rPr lang="en-GB" sz="2800" dirty="0" smtClean="0"/>
              <a:t/>
            </a:r>
            <a:br>
              <a:rPr lang="en-GB" sz="2800" dirty="0" smtClean="0"/>
            </a:br>
            <a:r>
              <a:rPr lang="en-GB" sz="2800" dirty="0" smtClean="0"/>
              <a:t> </a:t>
            </a:r>
            <a:r>
              <a:rPr lang="en-GB" sz="2800" dirty="0" smtClean="0"/>
              <a:t> </a:t>
            </a:r>
            <a:r>
              <a:rPr lang="en-GB" sz="2800" dirty="0" smtClean="0"/>
              <a:t>•</a:t>
            </a:r>
            <a:r>
              <a:rPr lang="en-GB" sz="2800" dirty="0" smtClean="0"/>
              <a:t> Research Framework with the 4 Research Outputs</a:t>
            </a:r>
            <a:br>
              <a:rPr lang="en-GB" sz="2800" dirty="0" smtClean="0"/>
            </a:br>
            <a:r>
              <a:rPr lang="en-GB" sz="2800" dirty="0" smtClean="0"/>
              <a:t/>
            </a:r>
            <a:br>
              <a:rPr lang="en-GB" sz="2800" dirty="0" smtClean="0"/>
            </a:br>
            <a:r>
              <a:rPr lang="en-GB" sz="2800" dirty="0" smtClean="0"/>
              <a:t>  </a:t>
            </a:r>
            <a:r>
              <a:rPr lang="en-GB" sz="2800" dirty="0" smtClean="0"/>
              <a:t>• </a:t>
            </a:r>
            <a:r>
              <a:rPr lang="en-GB" sz="2800" dirty="0" err="1" smtClean="0"/>
              <a:t>FtF</a:t>
            </a:r>
            <a:r>
              <a:rPr lang="en-GB" sz="2800" dirty="0" smtClean="0"/>
              <a:t> Indicators</a:t>
            </a:r>
            <a:br>
              <a:rPr lang="en-GB" sz="2800" dirty="0" smtClean="0"/>
            </a:br>
            <a:r>
              <a:rPr lang="en-GB" sz="2800" dirty="0" smtClean="0"/>
              <a:t/>
            </a:r>
            <a:br>
              <a:rPr lang="en-GB" sz="2800" dirty="0" smtClean="0"/>
            </a:br>
            <a:r>
              <a:rPr lang="en-GB" sz="2800" dirty="0" smtClean="0"/>
              <a:t> </a:t>
            </a:r>
            <a:r>
              <a:rPr lang="en-GB" sz="2800" dirty="0" smtClean="0"/>
              <a:t> • Budget </a:t>
            </a:r>
            <a:r>
              <a:rPr lang="en-GB" sz="2800" dirty="0" smtClean="0"/>
              <a:t>and time frame </a:t>
            </a:r>
            <a:r>
              <a:rPr lang="en-GB" sz="2800" dirty="0" smtClean="0"/>
              <a:t/>
            </a:r>
            <a:br>
              <a:rPr lang="en-GB" sz="2800" dirty="0" smtClean="0"/>
            </a:br>
            <a:r>
              <a:rPr lang="en-GB" sz="2800" dirty="0" smtClean="0"/>
              <a:t/>
            </a:r>
            <a:br>
              <a:rPr lang="en-GB" sz="2800" dirty="0" smtClean="0"/>
            </a:br>
            <a:r>
              <a:rPr lang="en-GB" sz="2800" dirty="0" smtClean="0"/>
              <a:t/>
            </a:r>
            <a:br>
              <a:rPr lang="en-GB" sz="2800" dirty="0" smtClean="0"/>
            </a:br>
            <a:r>
              <a:rPr lang="en-GB" sz="2800" dirty="0" smtClean="0"/>
              <a:t/>
            </a:r>
            <a:br>
              <a:rPr lang="en-GB" sz="2800" dirty="0" smtClean="0"/>
            </a:br>
            <a:r>
              <a:rPr lang="en-GB" sz="2800" dirty="0" smtClean="0"/>
              <a:t>   </a:t>
            </a:r>
            <a:br>
              <a:rPr lang="en-GB" sz="2800" dirty="0" smtClean="0"/>
            </a:br>
            <a:endParaRPr lang="en-GB"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914400"/>
            <a:ext cx="8077200" cy="5428014"/>
          </a:xfrm>
        </p:spPr>
        <p:txBody>
          <a:bodyPr anchor="t"/>
          <a:lstStyle/>
          <a:p>
            <a:r>
              <a:rPr lang="en-GB" sz="3200" dirty="0" smtClean="0">
                <a:solidFill>
                  <a:srgbClr val="002060"/>
                </a:solidFill>
              </a:rPr>
              <a:t/>
            </a:r>
            <a:br>
              <a:rPr lang="en-GB" sz="3200" dirty="0" smtClean="0">
                <a:solidFill>
                  <a:srgbClr val="002060"/>
                </a:solidFill>
              </a:rPr>
            </a:br>
            <a:r>
              <a:rPr lang="en-GB" sz="3200" dirty="0" smtClean="0">
                <a:solidFill>
                  <a:srgbClr val="002060"/>
                </a:solidFill>
              </a:rPr>
              <a:t>Research Outputs:</a:t>
            </a:r>
            <a:r>
              <a:rPr lang="en-GB" sz="3200" dirty="0" smtClean="0">
                <a:solidFill>
                  <a:srgbClr val="002060"/>
                </a:solidFill>
              </a:rPr>
              <a:t>			    </a:t>
            </a:r>
            <a:br>
              <a:rPr lang="en-GB" sz="3200" dirty="0" smtClean="0">
                <a:solidFill>
                  <a:srgbClr val="002060"/>
                </a:solidFill>
              </a:rPr>
            </a:br>
            <a:r>
              <a:rPr lang="en-GB" sz="3200" dirty="0" smtClean="0">
                <a:solidFill>
                  <a:srgbClr val="002060"/>
                </a:solidFill>
              </a:rPr>
              <a:t/>
            </a:r>
            <a:br>
              <a:rPr lang="en-GB" sz="3200" dirty="0" smtClean="0">
                <a:solidFill>
                  <a:srgbClr val="002060"/>
                </a:solidFill>
              </a:rPr>
            </a:br>
            <a:r>
              <a:rPr lang="en-GB" sz="2400" dirty="0" smtClean="0"/>
              <a:t>1.  Situation Analysis and Program-wide Synthesis: characterizing and stratifying target communities to ensure that interventions are targeted and appropriate</a:t>
            </a:r>
            <a:br>
              <a:rPr lang="en-GB" sz="2400" dirty="0" smtClean="0"/>
            </a:br>
            <a:r>
              <a:rPr lang="en-GB" sz="2400" dirty="0" smtClean="0"/>
              <a:t/>
            </a:r>
            <a:br>
              <a:rPr lang="en-GB" sz="2400" dirty="0" smtClean="0"/>
            </a:br>
            <a:r>
              <a:rPr lang="en-GB" sz="2400" dirty="0" smtClean="0"/>
              <a:t>2.  Integrated Systems Improvement: participatory identification of demand-driven technologies, adaptation, effective combination </a:t>
            </a:r>
            <a:br>
              <a:rPr lang="en-GB" sz="2400" dirty="0" smtClean="0"/>
            </a:br>
            <a:r>
              <a:rPr lang="en-GB" sz="2400" dirty="0" smtClean="0"/>
              <a:t/>
            </a:r>
            <a:br>
              <a:rPr lang="en-GB" sz="2400" dirty="0" smtClean="0"/>
            </a:br>
            <a:r>
              <a:rPr lang="en-GB" sz="2400" dirty="0" smtClean="0"/>
              <a:t>3.  Scaling and Delivery of Integrated Innovations: approaches to effective scaling of technology combinations</a:t>
            </a:r>
            <a:br>
              <a:rPr lang="en-GB" sz="2400" dirty="0" smtClean="0"/>
            </a:br>
            <a:r>
              <a:rPr lang="en-GB" sz="2400" dirty="0" smtClean="0"/>
              <a:t/>
            </a:r>
            <a:br>
              <a:rPr lang="en-GB" sz="2400" dirty="0" smtClean="0"/>
            </a:br>
            <a:r>
              <a:rPr lang="en-GB" sz="2400" dirty="0" smtClean="0"/>
              <a:t>4.  Integrated M&amp;E</a:t>
            </a:r>
            <a:r>
              <a:rPr lang="en-GB" sz="2800" dirty="0" smtClean="0"/>
              <a:t/>
            </a:r>
            <a:br>
              <a:rPr lang="en-GB" sz="2800" dirty="0" smtClean="0"/>
            </a:br>
            <a:r>
              <a:rPr lang="en-GB" sz="2800" dirty="0" smtClean="0"/>
              <a:t/>
            </a:r>
            <a:br>
              <a:rPr lang="en-GB" sz="2800" dirty="0" smtClean="0"/>
            </a:br>
            <a:r>
              <a:rPr lang="en-GB" sz="2800" dirty="0" smtClean="0"/>
              <a:t/>
            </a:r>
            <a:br>
              <a:rPr lang="en-GB" sz="2800" dirty="0" smtClean="0"/>
            </a:br>
            <a:r>
              <a:rPr lang="en-GB" sz="2800" dirty="0" smtClean="0"/>
              <a:t/>
            </a:r>
            <a:br>
              <a:rPr lang="en-GB" sz="2800" dirty="0" smtClean="0"/>
            </a:br>
            <a:r>
              <a:rPr lang="en-GB" sz="2800" dirty="0" smtClean="0"/>
              <a:t>    </a:t>
            </a:r>
            <a:br>
              <a:rPr lang="en-GB" sz="2800" dirty="0" smtClean="0"/>
            </a:br>
            <a:endParaRPr lang="en-GB"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0"/>
            <a:ext cx="7620000" cy="2667000"/>
          </a:xfrm>
        </p:spPr>
        <p:txBody>
          <a:bodyPr/>
          <a:lstStyle/>
          <a:p>
            <a:r>
              <a:rPr lang="en-GB" sz="3200" dirty="0" smtClean="0">
                <a:solidFill>
                  <a:srgbClr val="002060"/>
                </a:solidFill>
              </a:rPr>
              <a:t>Guiding Principles for Research:</a:t>
            </a:r>
            <a:r>
              <a:rPr lang="en-GB" sz="3200" dirty="0" smtClean="0"/>
              <a:t/>
            </a:r>
            <a:br>
              <a:rPr lang="en-GB" sz="3200" dirty="0" smtClean="0"/>
            </a:br>
            <a:r>
              <a:rPr lang="en-GB" sz="2400" dirty="0" smtClean="0"/>
              <a:t/>
            </a:r>
            <a:br>
              <a:rPr lang="en-GB" sz="2400" dirty="0" smtClean="0"/>
            </a:br>
            <a:r>
              <a:rPr lang="en-GB" sz="2400" dirty="0" smtClean="0"/>
              <a:t>1. Farm </a:t>
            </a:r>
            <a:r>
              <a:rPr lang="en-GB" sz="2400" dirty="0" err="1" smtClean="0"/>
              <a:t>hh</a:t>
            </a:r>
            <a:r>
              <a:rPr lang="en-GB" sz="2400" dirty="0" smtClean="0"/>
              <a:t> as intervention domain</a:t>
            </a:r>
            <a:br>
              <a:rPr lang="en-GB" sz="2400" dirty="0" smtClean="0"/>
            </a:br>
            <a:r>
              <a:rPr lang="en-GB" sz="2400" dirty="0" smtClean="0"/>
              <a:t/>
            </a:r>
            <a:br>
              <a:rPr lang="en-GB" sz="2400" dirty="0" smtClean="0"/>
            </a:br>
            <a:r>
              <a:rPr lang="en-GB" sz="2400" dirty="0" smtClean="0"/>
              <a:t>2. Sustainable intensification: producing more output from the same area of land while reducing negative environmental impacts and increasing contributions to natural capital and environmental services</a:t>
            </a:r>
            <a:br>
              <a:rPr lang="en-GB" sz="2400" dirty="0" smtClean="0"/>
            </a:br>
            <a:r>
              <a:rPr lang="en-GB" sz="2400" dirty="0" smtClean="0"/>
              <a:t/>
            </a:r>
            <a:br>
              <a:rPr lang="en-GB" sz="2400" dirty="0" smtClean="0"/>
            </a:br>
            <a:r>
              <a:rPr lang="en-GB" sz="2400" dirty="0" smtClean="0"/>
              <a:t>3. Stepwise approach towards SI</a:t>
            </a:r>
            <a:br>
              <a:rPr lang="en-GB" sz="2400" dirty="0" smtClean="0"/>
            </a:br>
            <a:r>
              <a:rPr lang="en-GB" sz="2400" dirty="0" smtClean="0"/>
              <a:t/>
            </a:r>
            <a:br>
              <a:rPr lang="en-GB" sz="2400" dirty="0" smtClean="0"/>
            </a:br>
            <a:r>
              <a:rPr lang="en-GB" sz="2400" dirty="0" smtClean="0"/>
              <a:t>4. Targeting  different </a:t>
            </a:r>
            <a:r>
              <a:rPr lang="en-GB" sz="2400" dirty="0" err="1" smtClean="0"/>
              <a:t>hh</a:t>
            </a:r>
            <a:r>
              <a:rPr lang="en-GB" sz="2400" dirty="0" smtClean="0"/>
              <a:t> types which have different resources and livelihood objectives</a:t>
            </a:r>
            <a:br>
              <a:rPr lang="en-GB" sz="2400" dirty="0" smtClean="0"/>
            </a:br>
            <a:r>
              <a:rPr lang="en-GB" sz="2400" dirty="0" smtClean="0"/>
              <a:t/>
            </a:r>
            <a:br>
              <a:rPr lang="en-GB" sz="2400" dirty="0" smtClean="0"/>
            </a:br>
            <a:endParaRPr lang="en-GB"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828800"/>
            <a:ext cx="7620000" cy="2667000"/>
          </a:xfrm>
        </p:spPr>
        <p:txBody>
          <a:bodyPr/>
          <a:lstStyle/>
          <a:p>
            <a:r>
              <a:rPr lang="en-GB" sz="2400" dirty="0" smtClean="0"/>
              <a:t>5.  Constitution of R4D platform for cooperation and co-learning: including private and public sector needed to deliver on SI at scale</a:t>
            </a:r>
            <a:br>
              <a:rPr lang="en-GB" sz="2400" dirty="0" smtClean="0"/>
            </a:br>
            <a:r>
              <a:rPr lang="en-GB" sz="2400" dirty="0" smtClean="0"/>
              <a:t/>
            </a:r>
            <a:br>
              <a:rPr lang="en-GB" sz="2400" dirty="0" smtClean="0"/>
            </a:br>
            <a:r>
              <a:rPr lang="en-GB" sz="2400" dirty="0" smtClean="0"/>
              <a:t>6. Identification of critical entry points:  (</a:t>
            </a:r>
            <a:r>
              <a:rPr lang="en-GB" sz="2400" dirty="0" err="1" smtClean="0"/>
              <a:t>i</a:t>
            </a:r>
            <a:r>
              <a:rPr lang="en-GB" sz="2400" dirty="0" smtClean="0"/>
              <a:t>) technologies for productivity enhancement, for NRM, for income generation, for knowledge management,  (ii) innovations related to social and institutional arrangements , (iii) combination</a:t>
            </a:r>
            <a:br>
              <a:rPr lang="en-GB" sz="2400" dirty="0" smtClean="0"/>
            </a:br>
            <a:endParaRPr lang="en-GB"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0"/>
            <a:ext cx="7848600" cy="1447800"/>
          </a:xfrm>
        </p:spPr>
        <p:txBody>
          <a:bodyPr/>
          <a:lstStyle/>
          <a:p>
            <a:r>
              <a:rPr lang="en-GB" sz="3200" dirty="0" smtClean="0">
                <a:solidFill>
                  <a:srgbClr val="002060"/>
                </a:solidFill>
              </a:rPr>
              <a:t>Ethical principals:</a:t>
            </a:r>
            <a:r>
              <a:rPr lang="en-GB" sz="2800" dirty="0" smtClean="0"/>
              <a:t/>
            </a:r>
            <a:br>
              <a:rPr lang="en-GB" sz="2800" dirty="0" smtClean="0"/>
            </a:br>
            <a:r>
              <a:rPr lang="en-GB" sz="2800" dirty="0" smtClean="0"/>
              <a:t/>
            </a:r>
            <a:br>
              <a:rPr lang="en-GB" sz="2800" dirty="0" smtClean="0"/>
            </a:br>
            <a:r>
              <a:rPr lang="en-GB" sz="2400" dirty="0" smtClean="0"/>
              <a:t>• relationship with farmers and handling data provided by</a:t>
            </a:r>
            <a:br>
              <a:rPr lang="en-GB" sz="2400" dirty="0" smtClean="0"/>
            </a:br>
            <a:r>
              <a:rPr lang="en-GB" sz="2400" dirty="0" smtClean="0"/>
              <a:t>   farmers</a:t>
            </a:r>
            <a:br>
              <a:rPr lang="en-GB" sz="2400" dirty="0" smtClean="0"/>
            </a:br>
            <a:r>
              <a:rPr lang="en-GB" sz="2400" dirty="0" smtClean="0"/>
              <a:t>• data ownership (shared by partners)</a:t>
            </a:r>
            <a:br>
              <a:rPr lang="en-GB" sz="2400" dirty="0" smtClean="0"/>
            </a:br>
            <a:r>
              <a:rPr lang="en-GB" sz="2400" dirty="0" smtClean="0"/>
              <a:t>• publication rights (shared by partners with acknowledgement</a:t>
            </a:r>
            <a:br>
              <a:rPr lang="en-GB" sz="2400" dirty="0" smtClean="0"/>
            </a:br>
            <a:r>
              <a:rPr lang="en-GB" sz="2400" dirty="0" smtClean="0"/>
              <a:t>   of those who originally collected data)</a:t>
            </a:r>
            <a:r>
              <a:rPr lang="en-GB" dirty="0" smtClean="0"/>
              <a:t/>
            </a:r>
            <a:br>
              <a:rPr lang="en-GB" dirty="0" smtClean="0"/>
            </a:br>
            <a:r>
              <a:rPr lang="en-GB" dirty="0" smtClean="0"/>
              <a:t>	</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62200"/>
            <a:ext cx="7620000" cy="1143000"/>
          </a:xfrm>
        </p:spPr>
        <p:txBody>
          <a:bodyPr/>
          <a:lstStyle/>
          <a:p>
            <a:r>
              <a:rPr lang="en-GB" sz="3200" dirty="0" smtClean="0"/>
              <a:t/>
            </a:r>
            <a:br>
              <a:rPr lang="en-GB" sz="3200" dirty="0" smtClean="0"/>
            </a:br>
            <a:r>
              <a:rPr lang="en-GB" sz="3200" dirty="0" smtClean="0">
                <a:solidFill>
                  <a:srgbClr val="002060"/>
                </a:solidFill>
              </a:rPr>
              <a:t>Issues important to USAID:</a:t>
            </a:r>
            <a:r>
              <a:rPr lang="en-GB" sz="3200" dirty="0" smtClean="0"/>
              <a:t/>
            </a:r>
            <a:br>
              <a:rPr lang="en-GB" sz="3200" dirty="0" smtClean="0"/>
            </a:br>
            <a:r>
              <a:rPr lang="en-GB" sz="2800" dirty="0" smtClean="0"/>
              <a:t>nutrition</a:t>
            </a:r>
            <a:br>
              <a:rPr lang="en-GB" sz="2800" dirty="0" smtClean="0"/>
            </a:br>
            <a:r>
              <a:rPr lang="en-GB" sz="2800" dirty="0" smtClean="0"/>
              <a:t>gender</a:t>
            </a:r>
            <a:br>
              <a:rPr lang="en-GB" sz="2800" dirty="0" smtClean="0"/>
            </a:br>
            <a:r>
              <a:rPr lang="en-GB" sz="2800" dirty="0" smtClean="0"/>
              <a:t>NRM</a:t>
            </a:r>
            <a:br>
              <a:rPr lang="en-GB" sz="2800" dirty="0" smtClean="0"/>
            </a:br>
            <a:r>
              <a:rPr lang="en-GB" sz="2800" dirty="0" smtClean="0"/>
              <a:t>policies for FS</a:t>
            </a:r>
            <a:br>
              <a:rPr lang="en-GB" sz="2800" dirty="0" smtClean="0"/>
            </a:br>
            <a:r>
              <a:rPr lang="en-GB" sz="3200" dirty="0" smtClean="0"/>
              <a:t/>
            </a:r>
            <a:br>
              <a:rPr lang="en-GB" sz="3200" dirty="0" smtClean="0"/>
            </a:br>
            <a:r>
              <a:rPr lang="en-GB" sz="3200" dirty="0" smtClean="0"/>
              <a:t>=&gt;  focus not only on bio-physical issues</a:t>
            </a:r>
            <a:endParaRPr lang="en-GB"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67000"/>
            <a:ext cx="7620000" cy="2743200"/>
          </a:xfrm>
        </p:spPr>
        <p:txBody>
          <a:bodyPr/>
          <a:lstStyle/>
          <a:p>
            <a:r>
              <a:rPr lang="en-GB" sz="3200" dirty="0" smtClean="0">
                <a:solidFill>
                  <a:srgbClr val="002060"/>
                </a:solidFill>
              </a:rPr>
              <a:t>Key lessons from jumpstart projects:</a:t>
            </a:r>
            <a:br>
              <a:rPr lang="en-GB" sz="3200" dirty="0" smtClean="0">
                <a:solidFill>
                  <a:srgbClr val="002060"/>
                </a:solidFill>
              </a:rPr>
            </a:br>
            <a:r>
              <a:rPr lang="en-GB" sz="3200" dirty="0" smtClean="0">
                <a:solidFill>
                  <a:srgbClr val="002060"/>
                </a:solidFill>
              </a:rPr>
              <a:t/>
            </a:r>
            <a:br>
              <a:rPr lang="en-GB" sz="3200" dirty="0" smtClean="0">
                <a:solidFill>
                  <a:srgbClr val="002060"/>
                </a:solidFill>
              </a:rPr>
            </a:br>
            <a:r>
              <a:rPr lang="en-GB" sz="2800" dirty="0" smtClean="0">
                <a:solidFill>
                  <a:schemeClr val="tx1"/>
                </a:solidFill>
              </a:rPr>
              <a:t>many effective partnerships in place</a:t>
            </a:r>
            <a:br>
              <a:rPr lang="en-GB" sz="2800" dirty="0" smtClean="0">
                <a:solidFill>
                  <a:schemeClr val="tx1"/>
                </a:solidFill>
              </a:rPr>
            </a:br>
            <a:r>
              <a:rPr lang="en-GB" sz="2800" dirty="0" smtClean="0">
                <a:solidFill>
                  <a:schemeClr val="tx1"/>
                </a:solidFill>
              </a:rPr>
              <a:t>don’t lose livestock integration out of sight </a:t>
            </a:r>
            <a:br>
              <a:rPr lang="en-GB" sz="2800" dirty="0" smtClean="0">
                <a:solidFill>
                  <a:schemeClr val="tx1"/>
                </a:solidFill>
              </a:rPr>
            </a:br>
            <a:r>
              <a:rPr lang="en-GB" sz="2800" dirty="0" smtClean="0">
                <a:solidFill>
                  <a:schemeClr val="tx1"/>
                </a:solidFill>
              </a:rPr>
              <a:t>issues with availability </a:t>
            </a:r>
            <a:r>
              <a:rPr lang="en-GB" sz="2800" smtClean="0">
                <a:solidFill>
                  <a:schemeClr val="tx1"/>
                </a:solidFill>
              </a:rPr>
              <a:t>of improved </a:t>
            </a:r>
            <a:r>
              <a:rPr lang="en-GB" sz="2800" dirty="0" smtClean="0">
                <a:solidFill>
                  <a:schemeClr val="tx1"/>
                </a:solidFill>
              </a:rPr>
              <a:t>legume and fodder seeds</a:t>
            </a:r>
            <a:br>
              <a:rPr lang="en-GB" sz="2800" dirty="0" smtClean="0">
                <a:solidFill>
                  <a:schemeClr val="tx1"/>
                </a:solidFill>
              </a:rPr>
            </a:br>
            <a:r>
              <a:rPr lang="en-GB" sz="2800" dirty="0" smtClean="0">
                <a:solidFill>
                  <a:schemeClr val="tx1"/>
                </a:solidFill>
              </a:rPr>
              <a:t>awareness creation among farmers on technologies</a:t>
            </a:r>
            <a:br>
              <a:rPr lang="en-GB" sz="2800" dirty="0" smtClean="0">
                <a:solidFill>
                  <a:schemeClr val="tx1"/>
                </a:solidFill>
              </a:rPr>
            </a:br>
            <a:r>
              <a:rPr lang="en-GB" sz="2800" dirty="0" smtClean="0">
                <a:solidFill>
                  <a:schemeClr val="tx1"/>
                </a:solidFill>
              </a:rPr>
              <a:t>need for capacity building at various levels</a:t>
            </a:r>
            <a:br>
              <a:rPr lang="en-GB" sz="2800" dirty="0" smtClean="0">
                <a:solidFill>
                  <a:schemeClr val="tx1"/>
                </a:solidFill>
              </a:rPr>
            </a:br>
            <a:r>
              <a:rPr lang="en-GB" sz="2800" dirty="0" smtClean="0">
                <a:solidFill>
                  <a:schemeClr val="tx1"/>
                </a:solidFill>
              </a:rPr>
              <a:t/>
            </a:r>
            <a:br>
              <a:rPr lang="en-GB" sz="2800" dirty="0" smtClean="0">
                <a:solidFill>
                  <a:schemeClr val="tx1"/>
                </a:solidFill>
              </a:rPr>
            </a:br>
            <a:r>
              <a:rPr lang="en-GB" sz="2800" dirty="0" smtClean="0">
                <a:solidFill>
                  <a:schemeClr val="tx1"/>
                </a:solidFill>
              </a:rPr>
              <a:t/>
            </a:r>
            <a:br>
              <a:rPr lang="en-GB" sz="2800" dirty="0" smtClean="0">
                <a:solidFill>
                  <a:schemeClr val="tx1"/>
                </a:solidFill>
              </a:rPr>
            </a:br>
            <a:r>
              <a:rPr lang="en-GB" sz="2800" dirty="0" smtClean="0">
                <a:solidFill>
                  <a:schemeClr val="tx1"/>
                </a:solidFill>
              </a:rPr>
              <a:t/>
            </a:r>
            <a:br>
              <a:rPr lang="en-GB" sz="2800" dirty="0" smtClean="0">
                <a:solidFill>
                  <a:schemeClr val="tx1"/>
                </a:solidFill>
              </a:rPr>
            </a:br>
            <a:endParaRPr lang="en-GB" sz="3200"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5600"/>
            <a:ext cx="7620000" cy="1143000"/>
          </a:xfrm>
        </p:spPr>
        <p:txBody>
          <a:bodyPr/>
          <a:lstStyle/>
          <a:p>
            <a:pPr algn="ctr"/>
            <a:r>
              <a:rPr lang="en-US" dirty="0" smtClean="0"/>
              <a:t>Thank you!</a:t>
            </a:r>
            <a:endParaRPr lang="en-US" dirty="0"/>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28600" y="6362700"/>
            <a:ext cx="685800" cy="342900"/>
          </a:xfrm>
          <a:prstGeom prst="rect">
            <a:avLst/>
          </a:prstGeom>
        </p:spPr>
      </p:pic>
      <p:pic>
        <p:nvPicPr>
          <p:cNvPr id="5"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990600" y="6324600"/>
            <a:ext cx="370367" cy="3787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6" name="Picture 2" descr="C:\Users\Corporate Comms\Downloads\icrisat_logo.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447800" y="6324600"/>
            <a:ext cx="1143000" cy="361950"/>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C:\Users\Corporate Comms\Downloads\AfricaRice logo.png"/>
          <p:cNvPicPr>
            <a:picLocks noChangeAspect="1" noChangeArrowheads="1"/>
          </p:cNvPicPr>
          <p:nvPr/>
        </p:nvPicPr>
        <p:blipFill rotWithShape="1">
          <a:blip r:embed="rId6" cstate="print">
            <a:extLst>
              <a:ext uri="{28A0092B-C50C-407E-A947-70E740481C1C}">
                <a14:useLocalDpi xmlns="" xmlns:a14="http://schemas.microsoft.com/office/drawing/2010/main" val="0"/>
              </a:ext>
            </a:extLst>
          </a:blip>
          <a:srcRect r="73484" b="19112"/>
          <a:stretch/>
        </p:blipFill>
        <p:spPr bwMode="auto">
          <a:xfrm>
            <a:off x="3505200" y="6248400"/>
            <a:ext cx="529547" cy="501904"/>
          </a:xfrm>
          <a:prstGeom prst="rect">
            <a:avLst/>
          </a:prstGeom>
          <a:noFill/>
          <a:extLst>
            <a:ext uri="{909E8E84-426E-40DD-AFC4-6F175D3DCCD1}">
              <a14:hiddenFill xmlns="" xmlns:a14="http://schemas.microsoft.com/office/drawing/2010/main">
                <a:solidFill>
                  <a:srgbClr val="FFFFFF"/>
                </a:solidFill>
              </a14:hiddenFill>
            </a:ext>
          </a:extLst>
        </p:spPr>
      </p:pic>
      <p:pic>
        <p:nvPicPr>
          <p:cNvPr id="1029" name="Picture 5" descr="C:\Users\Corporate Comms\Downloads\IFPRI logo (green).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114800" y="6172200"/>
            <a:ext cx="321631" cy="505798"/>
          </a:xfrm>
          <a:prstGeom prst="rect">
            <a:avLst/>
          </a:prstGeom>
          <a:noFill/>
          <a:extLst>
            <a:ext uri="{909E8E84-426E-40DD-AFC4-6F175D3DCCD1}">
              <a14:hiddenFill xmlns="" xmlns:a14="http://schemas.microsoft.com/office/drawing/2010/main">
                <a:solidFill>
                  <a:srgbClr val="FFFFFF"/>
                </a:solidFill>
              </a14:hiddenFill>
            </a:ext>
          </a:extLst>
        </p:spPr>
      </p:pic>
      <p:pic>
        <p:nvPicPr>
          <p:cNvPr id="1033" name="Picture 9" descr="C:\Users\Corporate Comms\Downloads\AVRDC logo.jp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6553200" y="6324600"/>
            <a:ext cx="1600200" cy="347652"/>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3073" name="Object 6"/>
          <p:cNvGraphicFramePr>
            <a:graphicFrameLocks noChangeAspect="1"/>
          </p:cNvGraphicFramePr>
          <p:nvPr/>
        </p:nvGraphicFramePr>
        <p:xfrm>
          <a:off x="2667000" y="6096000"/>
          <a:ext cx="762000" cy="650157"/>
        </p:xfrm>
        <a:graphic>
          <a:graphicData uri="http://schemas.openxmlformats.org/presentationml/2006/ole">
            <p:oleObj spid="_x0000_s3073" r:id="rId9" imgW="6219048" imgH="5304762" progId="">
              <p:embed/>
            </p:oleObj>
          </a:graphicData>
        </a:graphic>
      </p:graphicFrame>
      <p:pic>
        <p:nvPicPr>
          <p:cNvPr id="3075" name="Picture 3" descr="C:\Users\izeledon\Documents\LOGOS\ciat-log.gif"/>
          <p:cNvPicPr>
            <a:picLocks noChangeAspect="1" noChangeArrowheads="1"/>
          </p:cNvPicPr>
          <p:nvPr/>
        </p:nvPicPr>
        <p:blipFill>
          <a:blip r:embed="rId10" cstate="print"/>
          <a:srcRect/>
          <a:stretch>
            <a:fillRect/>
          </a:stretch>
        </p:blipFill>
        <p:spPr bwMode="auto">
          <a:xfrm>
            <a:off x="5486400" y="6324600"/>
            <a:ext cx="990600" cy="299959"/>
          </a:xfrm>
          <a:prstGeom prst="rect">
            <a:avLst/>
          </a:prstGeom>
          <a:noFill/>
        </p:spPr>
      </p:pic>
      <p:pic>
        <p:nvPicPr>
          <p:cNvPr id="3076" name="il_fi" descr="http://www.goes.msu.edu/sumernet/logo/ICRAF%20logo.jpg"/>
          <p:cNvPicPr>
            <a:picLocks noChangeAspect="1" noChangeArrowheads="1"/>
          </p:cNvPicPr>
          <p:nvPr/>
        </p:nvPicPr>
        <p:blipFill>
          <a:blip r:embed="rId11" cstate="print"/>
          <a:srcRect/>
          <a:stretch>
            <a:fillRect/>
          </a:stretch>
        </p:blipFill>
        <p:spPr bwMode="auto">
          <a:xfrm>
            <a:off x="4495800" y="6172200"/>
            <a:ext cx="843731" cy="458871"/>
          </a:xfrm>
          <a:prstGeom prst="rect">
            <a:avLst/>
          </a:prstGeom>
          <a:noFill/>
          <a:ln w="9525">
            <a:noFill/>
            <a:miter lim="800000"/>
            <a:headEnd/>
            <a:tailEnd/>
          </a:ln>
        </p:spPr>
      </p:pic>
    </p:spTree>
    <p:extLst>
      <p:ext uri="{BB962C8B-B14F-4D97-AF65-F5344CB8AC3E}">
        <p14:creationId xmlns="" xmlns:p14="http://schemas.microsoft.com/office/powerpoint/2010/main" val="35850198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5563</TotalTime>
  <Words>52</Words>
  <Application>Microsoft Office PowerPoint</Application>
  <PresentationFormat>On-screen Show (4:3)</PresentationFormat>
  <Paragraphs>12</Paragraphs>
  <Slides>9</Slides>
  <Notes>1</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9</vt:i4>
      </vt:variant>
    </vt:vector>
  </HeadingPairs>
  <TitlesOfParts>
    <vt:vector size="10" baseType="lpstr">
      <vt:lpstr>Adjacency</vt:lpstr>
      <vt:lpstr>Year 2 Planning Boundaries and Principles</vt:lpstr>
      <vt:lpstr>        Boundaries:    • Selected sites in the three countries    • Research Framework with the 4 Research Outputs    • FtF Indicators    • Budget and time frame         </vt:lpstr>
      <vt:lpstr> Research Outputs:         1.  Situation Analysis and Program-wide Synthesis: characterizing and stratifying target communities to ensure that interventions are targeted and appropriate  2.  Integrated Systems Improvement: participatory identification of demand-driven technologies, adaptation, effective combination   3.  Scaling and Delivery of Integrated Innovations: approaches to effective scaling of technology combinations  4.  Integrated M&amp;E         </vt:lpstr>
      <vt:lpstr>Guiding Principles for Research:  1. Farm hh as intervention domain  2. Sustainable intensification: producing more output from the same area of land while reducing negative environmental impacts and increasing contributions to natural capital and environmental services  3. Stepwise approach towards SI  4. Targeting  different hh types which have different resources and livelihood objectives  </vt:lpstr>
      <vt:lpstr>5.  Constitution of R4D platform for cooperation and co-learning: including private and public sector needed to deliver on SI at scale  6. Identification of critical entry points:  (i) technologies for productivity enhancement, for NRM, for income generation, for knowledge management,  (ii) innovations related to social and institutional arrangements , (iii) combination </vt:lpstr>
      <vt:lpstr>Ethical principals:  • relationship with farmers and handling data provided by    farmers • data ownership (shared by partners) • publication rights (shared by partners with acknowledgement    of those who originally collected data)  </vt:lpstr>
      <vt:lpstr> Issues important to USAID: nutrition gender NRM policies for FS  =&gt;  focus not only on bio-physical issues</vt:lpstr>
      <vt:lpstr>Key lessons from jumpstart projects:  many effective partnerships in place don’t lose livestock integration out of sight  issues with availability of improved legume and fodder seeds awareness creation among farmers on technologies need for capacity building at various levels    </vt:lpstr>
      <vt:lpstr>Thank you!</vt:lpstr>
    </vt:vector>
  </TitlesOfParts>
  <Company>IITA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JTOliver</dc:creator>
  <cp:lastModifiedBy>IZeledon</cp:lastModifiedBy>
  <cp:revision>842</cp:revision>
  <cp:lastPrinted>2011-10-06T11:45:23Z</cp:lastPrinted>
  <dcterms:created xsi:type="dcterms:W3CDTF">2011-10-05T13:43:14Z</dcterms:created>
  <dcterms:modified xsi:type="dcterms:W3CDTF">2012-10-01T20:52:37Z</dcterms:modified>
</cp:coreProperties>
</file>